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79" r:id="rId3"/>
    <p:sldId id="280" r:id="rId4"/>
    <p:sldId id="282" r:id="rId5"/>
    <p:sldId id="283" r:id="rId6"/>
    <p:sldId id="257" r:id="rId7"/>
    <p:sldId id="265" r:id="rId8"/>
    <p:sldId id="259" r:id="rId9"/>
    <p:sldId id="285" r:id="rId10"/>
    <p:sldId id="286" r:id="rId11"/>
    <p:sldId id="287" r:id="rId12"/>
    <p:sldId id="288" r:id="rId13"/>
    <p:sldId id="289" r:id="rId14"/>
    <p:sldId id="290" r:id="rId15"/>
    <p:sldId id="291" r:id="rId16"/>
    <p:sldId id="292" r:id="rId17"/>
    <p:sldId id="293" r:id="rId18"/>
    <p:sldId id="278"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836" y="-40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2304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8D7889-4DC2-43BB-9AD4-D7DE88A852AD}" type="datetimeFigureOut">
              <a:rPr lang="id-ID" smtClean="0"/>
              <a:t>25/12/2021</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44E81B-1C74-4203-90CA-B84904F7941E}" type="slidenum">
              <a:rPr lang="id-ID" smtClean="0"/>
              <a:t>‹#›</a:t>
            </a:fld>
            <a:endParaRPr lang="id-ID"/>
          </a:p>
        </p:txBody>
      </p:sp>
    </p:spTree>
    <p:extLst>
      <p:ext uri="{BB962C8B-B14F-4D97-AF65-F5344CB8AC3E}">
        <p14:creationId xmlns:p14="http://schemas.microsoft.com/office/powerpoint/2010/main" val="1871552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88925" y="3357563"/>
            <a:ext cx="6227763" cy="1109662"/>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lvl1pPr>
              <a:defRPr sz="3200"/>
            </a:lvl1pPr>
          </a:lstStyle>
          <a:p>
            <a:pPr lvl="0"/>
            <a:r>
              <a:rPr lang="en-US" noProof="0" smtClean="0"/>
              <a:t>Click to edit Master title style</a:t>
            </a:r>
            <a:endParaRPr lang="ru-RU" noProof="0" smtClean="0"/>
          </a:p>
        </p:txBody>
      </p:sp>
      <p:sp>
        <p:nvSpPr>
          <p:cNvPr id="5123" name="Rectangle 3"/>
          <p:cNvSpPr>
            <a:spLocks noGrp="1" noChangeArrowheads="1"/>
          </p:cNvSpPr>
          <p:nvPr>
            <p:ph type="subTitle" idx="1"/>
          </p:nvPr>
        </p:nvSpPr>
        <p:spPr>
          <a:xfrm>
            <a:off x="288925" y="4244975"/>
            <a:ext cx="6227763" cy="696913"/>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lvl1pPr marL="0" indent="0">
              <a:buFontTx/>
              <a:buNone/>
              <a:defRPr sz="2000" b="1">
                <a:solidFill>
                  <a:schemeClr val="bg1"/>
                </a:solidFill>
              </a:defRPr>
            </a:lvl1pPr>
          </a:lstStyle>
          <a:p>
            <a:pPr lvl="0"/>
            <a:r>
              <a:rPr lang="en-US" noProof="0" smtClean="0"/>
              <a:t>Click to edit Master subtitle style</a:t>
            </a:r>
            <a:endParaRPr lang="ru-RU"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p14="http://schemas.microsoft.com/office/powerpoint/2010/main" val="955413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4388" y="188913"/>
            <a:ext cx="1800225" cy="604837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1763713" y="188913"/>
            <a:ext cx="5248275" cy="6048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p14="http://schemas.microsoft.com/office/powerpoint/2010/main" val="3661014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p14="http://schemas.microsoft.com/office/powerpoint/2010/main" val="2618685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60712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1763713" y="1412875"/>
            <a:ext cx="3524250"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5440363" y="1412875"/>
            <a:ext cx="3524250"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p14="http://schemas.microsoft.com/office/powerpoint/2010/main" val="1035546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p14="http://schemas.microsoft.com/office/powerpoint/2010/main" val="1220838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Tree>
    <p:extLst>
      <p:ext uri="{BB962C8B-B14F-4D97-AF65-F5344CB8AC3E}">
        <p14:creationId xmlns:p14="http://schemas.microsoft.com/office/powerpoint/2010/main" val="814328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7549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17191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83493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51050" y="188913"/>
            <a:ext cx="6913563" cy="6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ru-RU" smtClean="0"/>
          </a:p>
        </p:txBody>
      </p:sp>
      <p:sp>
        <p:nvSpPr>
          <p:cNvPr id="1027" name="Rectangle 3"/>
          <p:cNvSpPr>
            <a:spLocks noGrp="1" noChangeArrowheads="1"/>
          </p:cNvSpPr>
          <p:nvPr>
            <p:ph type="body" idx="1"/>
          </p:nvPr>
        </p:nvSpPr>
        <p:spPr bwMode="auto">
          <a:xfrm>
            <a:off x="1763713" y="1412875"/>
            <a:ext cx="7200900" cy="482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b="1">
          <a:solidFill>
            <a:schemeClr val="bg1"/>
          </a:solidFill>
          <a:latin typeface="+mj-lt"/>
          <a:ea typeface="+mj-ea"/>
          <a:cs typeface="+mj-cs"/>
        </a:defRPr>
      </a:lvl1pPr>
      <a:lvl2pPr algn="l" rtl="0" eaLnBrk="1" fontAlgn="base" hangingPunct="1">
        <a:spcBef>
          <a:spcPct val="0"/>
        </a:spcBef>
        <a:spcAft>
          <a:spcPct val="0"/>
        </a:spcAft>
        <a:defRPr sz="3600" b="1">
          <a:solidFill>
            <a:schemeClr val="bg1"/>
          </a:solidFill>
          <a:latin typeface="Arial" charset="0"/>
        </a:defRPr>
      </a:lvl2pPr>
      <a:lvl3pPr algn="l" rtl="0" eaLnBrk="1" fontAlgn="base" hangingPunct="1">
        <a:spcBef>
          <a:spcPct val="0"/>
        </a:spcBef>
        <a:spcAft>
          <a:spcPct val="0"/>
        </a:spcAft>
        <a:defRPr sz="3600" b="1">
          <a:solidFill>
            <a:schemeClr val="bg1"/>
          </a:solidFill>
          <a:latin typeface="Arial" charset="0"/>
        </a:defRPr>
      </a:lvl3pPr>
      <a:lvl4pPr algn="l" rtl="0" eaLnBrk="1" fontAlgn="base" hangingPunct="1">
        <a:spcBef>
          <a:spcPct val="0"/>
        </a:spcBef>
        <a:spcAft>
          <a:spcPct val="0"/>
        </a:spcAft>
        <a:defRPr sz="3600" b="1">
          <a:solidFill>
            <a:schemeClr val="bg1"/>
          </a:solidFill>
          <a:latin typeface="Arial" charset="0"/>
        </a:defRPr>
      </a:lvl4pPr>
      <a:lvl5pPr algn="l" rtl="0" eaLnBrk="1" fontAlgn="base" hangingPunct="1">
        <a:spcBef>
          <a:spcPct val="0"/>
        </a:spcBef>
        <a:spcAft>
          <a:spcPct val="0"/>
        </a:spcAft>
        <a:defRPr sz="3600" b="1">
          <a:solidFill>
            <a:schemeClr val="bg1"/>
          </a:solidFill>
          <a:latin typeface="Arial" charset="0"/>
        </a:defRPr>
      </a:lvl5pPr>
      <a:lvl6pPr marL="457200" algn="l" rtl="0" eaLnBrk="1" fontAlgn="base" hangingPunct="1">
        <a:spcBef>
          <a:spcPct val="0"/>
        </a:spcBef>
        <a:spcAft>
          <a:spcPct val="0"/>
        </a:spcAft>
        <a:defRPr sz="3600" b="1">
          <a:solidFill>
            <a:schemeClr val="bg1"/>
          </a:solidFill>
          <a:latin typeface="Arial" charset="0"/>
        </a:defRPr>
      </a:lvl6pPr>
      <a:lvl7pPr marL="914400" algn="l" rtl="0" eaLnBrk="1" fontAlgn="base" hangingPunct="1">
        <a:spcBef>
          <a:spcPct val="0"/>
        </a:spcBef>
        <a:spcAft>
          <a:spcPct val="0"/>
        </a:spcAft>
        <a:defRPr sz="3600" b="1">
          <a:solidFill>
            <a:schemeClr val="bg1"/>
          </a:solidFill>
          <a:latin typeface="Arial" charset="0"/>
        </a:defRPr>
      </a:lvl7pPr>
      <a:lvl8pPr marL="1371600" algn="l" rtl="0" eaLnBrk="1" fontAlgn="base" hangingPunct="1">
        <a:spcBef>
          <a:spcPct val="0"/>
        </a:spcBef>
        <a:spcAft>
          <a:spcPct val="0"/>
        </a:spcAft>
        <a:defRPr sz="3600" b="1">
          <a:solidFill>
            <a:schemeClr val="bg1"/>
          </a:solidFill>
          <a:latin typeface="Arial" charset="0"/>
        </a:defRPr>
      </a:lvl8pPr>
      <a:lvl9pPr marL="1828800" algn="l" rtl="0" eaLnBrk="1" fontAlgn="base" hangingPunct="1">
        <a:spcBef>
          <a:spcPct val="0"/>
        </a:spcBef>
        <a:spcAft>
          <a:spcPct val="0"/>
        </a:spcAft>
        <a:defRPr sz="36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395536" y="692696"/>
            <a:ext cx="6480720" cy="760412"/>
          </a:xfrm>
        </p:spPr>
        <p:txBody>
          <a:bodyPr/>
          <a:lstStyle/>
          <a:p>
            <a:r>
              <a:rPr lang="en-US" sz="3600" dirty="0">
                <a:effectLst>
                  <a:outerShdw blurRad="38100" dist="38100" dir="2700000" algn="tl">
                    <a:srgbClr val="000000"/>
                  </a:outerShdw>
                </a:effectLst>
                <a:latin typeface="Arial" charset="0"/>
              </a:rPr>
              <a:t/>
            </a:r>
            <a:br>
              <a:rPr lang="en-US" sz="3600" dirty="0">
                <a:effectLst>
                  <a:outerShdw blurRad="38100" dist="38100" dir="2700000" algn="tl">
                    <a:srgbClr val="000000"/>
                  </a:outerShdw>
                </a:effectLst>
                <a:latin typeface="Arial" charset="0"/>
              </a:rPr>
            </a:br>
            <a:r>
              <a:rPr lang="id-ID" sz="3600" dirty="0" smtClean="0">
                <a:effectLst>
                  <a:outerShdw blurRad="38100" dist="38100" dir="2700000" algn="tl">
                    <a:srgbClr val="000000"/>
                  </a:outerShdw>
                </a:effectLst>
                <a:latin typeface="Arial" charset="0"/>
              </a:rPr>
              <a:t/>
            </a:r>
            <a:br>
              <a:rPr lang="id-ID" sz="3600" dirty="0" smtClean="0">
                <a:effectLst>
                  <a:outerShdw blurRad="38100" dist="38100" dir="2700000" algn="tl">
                    <a:srgbClr val="000000"/>
                  </a:outerShdw>
                </a:effectLst>
                <a:latin typeface="Arial" charset="0"/>
              </a:rPr>
            </a:br>
            <a:r>
              <a:rPr lang="id-ID" sz="3600" dirty="0"/>
              <a:t>PUPUK ORGANIK PLUS TRICHODERMA  DAN CARA PEMBUATANNYA</a:t>
            </a:r>
            <a:endParaRPr lang="en-US" sz="3600" dirty="0"/>
          </a:p>
        </p:txBody>
      </p:sp>
      <p:sp>
        <p:nvSpPr>
          <p:cNvPr id="2" name="TextBox 1"/>
          <p:cNvSpPr txBox="1"/>
          <p:nvPr/>
        </p:nvSpPr>
        <p:spPr>
          <a:xfrm>
            <a:off x="1043608" y="2996952"/>
            <a:ext cx="5472608" cy="461665"/>
          </a:xfrm>
          <a:prstGeom prst="rect">
            <a:avLst/>
          </a:prstGeom>
          <a:noFill/>
        </p:spPr>
        <p:txBody>
          <a:bodyPr wrap="square" rtlCol="0">
            <a:spAutoFit/>
          </a:bodyPr>
          <a:lstStyle/>
          <a:p>
            <a:r>
              <a:rPr lang="id-ID" sz="2400" dirty="0" smtClean="0">
                <a:solidFill>
                  <a:schemeClr val="bg1"/>
                </a:solidFill>
              </a:rPr>
              <a:t>Dr. Hasriyanty, </a:t>
            </a:r>
            <a:r>
              <a:rPr lang="id-ID" sz="2400" dirty="0" smtClean="0">
                <a:solidFill>
                  <a:schemeClr val="bg1"/>
                </a:solidFill>
              </a:rPr>
              <a:t>SP.,M.Si. </a:t>
            </a:r>
            <a:endParaRPr lang="id-ID" sz="2400" dirty="0">
              <a:solidFill>
                <a:schemeClr val="bg1"/>
              </a:solidFill>
            </a:endParaRPr>
          </a:p>
        </p:txBody>
      </p:sp>
      <p:sp>
        <p:nvSpPr>
          <p:cNvPr id="3" name="TextBox 2"/>
          <p:cNvSpPr txBox="1"/>
          <p:nvPr/>
        </p:nvSpPr>
        <p:spPr>
          <a:xfrm>
            <a:off x="1907704" y="5373216"/>
            <a:ext cx="6696744" cy="1200329"/>
          </a:xfrm>
          <a:prstGeom prst="rect">
            <a:avLst/>
          </a:prstGeom>
          <a:noFill/>
        </p:spPr>
        <p:txBody>
          <a:bodyPr wrap="square" rtlCol="0">
            <a:spAutoFit/>
          </a:bodyPr>
          <a:lstStyle/>
          <a:p>
            <a:pPr algn="ctr"/>
            <a:r>
              <a:rPr lang="id-ID" sz="2400" dirty="0" smtClean="0">
                <a:solidFill>
                  <a:srgbClr val="000000"/>
                </a:solidFill>
              </a:rPr>
              <a:t>Jurusan Hama dan Penyakit Tumbuhan</a:t>
            </a:r>
          </a:p>
          <a:p>
            <a:pPr algn="ctr"/>
            <a:r>
              <a:rPr lang="id-ID" sz="2400" dirty="0" smtClean="0">
                <a:solidFill>
                  <a:srgbClr val="000000"/>
                </a:solidFill>
              </a:rPr>
              <a:t>Fakultas Pertanian Universitas Tadulako </a:t>
            </a:r>
          </a:p>
          <a:p>
            <a:pPr algn="ctr"/>
            <a:r>
              <a:rPr lang="id-ID" sz="2400" dirty="0" smtClean="0">
                <a:solidFill>
                  <a:srgbClr val="000000"/>
                </a:solidFill>
              </a:rPr>
              <a:t>Palu, 2021</a:t>
            </a:r>
            <a:endParaRPr lang="id-ID" sz="2400" dirty="0">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id-ID" smtClean="0"/>
              <a:t>Cara pembuatan </a:t>
            </a:r>
          </a:p>
        </p:txBody>
      </p:sp>
      <p:sp>
        <p:nvSpPr>
          <p:cNvPr id="11267" name="Content Placeholder 2"/>
          <p:cNvSpPr>
            <a:spLocks noGrp="1"/>
          </p:cNvSpPr>
          <p:nvPr>
            <p:ph idx="1"/>
          </p:nvPr>
        </p:nvSpPr>
        <p:spPr/>
        <p:txBody>
          <a:bodyPr/>
          <a:lstStyle/>
          <a:p>
            <a:pPr marL="449263" indent="-449263">
              <a:buFont typeface="Wingdings" pitchFamily="2" charset="2"/>
              <a:buNone/>
              <a:tabLst>
                <a:tab pos="449263" algn="l"/>
              </a:tabLst>
            </a:pPr>
            <a:r>
              <a:rPr lang="id-ID" smtClean="0"/>
              <a:t>- 	Kumpulkan jerami ditepi lahan atau pematang sawah</a:t>
            </a:r>
          </a:p>
          <a:p>
            <a:pPr marL="449263" indent="-449263">
              <a:buFont typeface="Wingdings" pitchFamily="2" charset="2"/>
              <a:buNone/>
              <a:tabLst>
                <a:tab pos="449263" algn="l"/>
              </a:tabLst>
            </a:pPr>
            <a:r>
              <a:rPr lang="id-ID" smtClean="0"/>
              <a:t>-     Jerami dibagi / disusun beberapa lapisan (jerami yang dicacah akan lebih cepat jadi)</a:t>
            </a:r>
          </a:p>
          <a:p>
            <a:pPr marL="449263" indent="-449263">
              <a:buFontTx/>
              <a:buChar char="-"/>
              <a:tabLst>
                <a:tab pos="449263" algn="l"/>
              </a:tabLst>
            </a:pPr>
            <a:r>
              <a:rPr lang="id-ID" smtClean="0"/>
              <a:t>Taburi pupuk kandang kemudian disemprot / ditaburkan biakan trichoderma  lalu diberi air secukupnya agar lembab</a:t>
            </a:r>
          </a:p>
          <a:p>
            <a:pPr marL="449263" indent="-449263">
              <a:buFontTx/>
              <a:buChar char="-"/>
              <a:tabLst>
                <a:tab pos="449263" algn="l"/>
              </a:tabLst>
            </a:pPr>
            <a:r>
              <a:rPr lang="id-ID" smtClean="0"/>
              <a:t>Tutup lapisan jerami dengan menggunakan dedaunan selama proses kelembaban selalu dijaga dengan cara diberi air.</a:t>
            </a:r>
          </a:p>
          <a:p>
            <a:pPr marL="449263" indent="-449263">
              <a:buFontTx/>
              <a:buChar char="-"/>
              <a:tabLst>
                <a:tab pos="449263" algn="l"/>
              </a:tabLst>
            </a:pPr>
            <a:r>
              <a:rPr lang="id-ID" smtClean="0"/>
              <a:t>Selama 12 hari tumpukan jerami dibalik, ditutup lagi sekitar 20 hari trichokompos/ pupuk organik sudah jadi</a:t>
            </a:r>
          </a:p>
          <a:p>
            <a:pPr marL="449263" indent="-449263">
              <a:buFontTx/>
              <a:buChar char="-"/>
              <a:tabLst>
                <a:tab pos="449263" algn="l"/>
              </a:tabLst>
            </a:pPr>
            <a:r>
              <a:rPr lang="id-ID" smtClean="0"/>
              <a:t>Trichokompos yang sudah jadi, siap ditaburkan dilahan sawah sebagai pupuk orga</a:t>
            </a:r>
          </a:p>
        </p:txBody>
      </p:sp>
      <p:sp>
        <p:nvSpPr>
          <p:cNvPr id="11268" name="TextBox 16"/>
          <p:cNvSpPr txBox="1">
            <a:spLocks noChangeArrowheads="1"/>
          </p:cNvSpPr>
          <p:nvPr/>
        </p:nvSpPr>
        <p:spPr bwMode="auto">
          <a:xfrm>
            <a:off x="0" y="6488113"/>
            <a:ext cx="91440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d-ID"/>
          </a:p>
        </p:txBody>
      </p:sp>
      <p:sp>
        <p:nvSpPr>
          <p:cNvPr id="11269" name="TextBox 7"/>
          <p:cNvSpPr txBox="1">
            <a:spLocks noChangeArrowheads="1"/>
          </p:cNvSpPr>
          <p:nvPr/>
        </p:nvSpPr>
        <p:spPr bwMode="auto">
          <a:xfrm>
            <a:off x="0" y="0"/>
            <a:ext cx="9144000" cy="230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d-ID" sz="900">
              <a:solidFill>
                <a:schemeClr val="bg1"/>
              </a:solidFill>
            </a:endParaRPr>
          </a:p>
        </p:txBody>
      </p:sp>
    </p:spTree>
    <p:extLst>
      <p:ext uri="{BB962C8B-B14F-4D97-AF65-F5344CB8AC3E}">
        <p14:creationId xmlns:p14="http://schemas.microsoft.com/office/powerpoint/2010/main" val="2897836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612775" y="290513"/>
            <a:ext cx="7920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id-ID" sz="2400" b="1" dirty="0">
                <a:solidFill>
                  <a:srgbClr val="FF9900"/>
                </a:solidFill>
              </a:rPr>
              <a:t>Cara </a:t>
            </a:r>
            <a:r>
              <a:rPr lang="id-ID" sz="2400" b="1" dirty="0" smtClean="0">
                <a:solidFill>
                  <a:srgbClr val="FF9900"/>
                </a:solidFill>
              </a:rPr>
              <a:t>pembuatan secara sederhana</a:t>
            </a:r>
            <a:endParaRPr lang="id-ID" sz="2400" b="1" dirty="0">
              <a:solidFill>
                <a:srgbClr val="FF9900"/>
              </a:solidFill>
            </a:endParaRPr>
          </a:p>
        </p:txBody>
      </p:sp>
      <p:sp>
        <p:nvSpPr>
          <p:cNvPr id="12291" name="TextBox 16"/>
          <p:cNvSpPr txBox="1">
            <a:spLocks noChangeArrowheads="1"/>
          </p:cNvSpPr>
          <p:nvPr/>
        </p:nvSpPr>
        <p:spPr bwMode="auto">
          <a:xfrm>
            <a:off x="0" y="6488113"/>
            <a:ext cx="91440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d-ID"/>
          </a:p>
        </p:txBody>
      </p:sp>
      <p:sp>
        <p:nvSpPr>
          <p:cNvPr id="12292" name="TextBox 6"/>
          <p:cNvSpPr txBox="1">
            <a:spLocks noChangeArrowheads="1"/>
          </p:cNvSpPr>
          <p:nvPr/>
        </p:nvSpPr>
        <p:spPr bwMode="auto">
          <a:xfrm>
            <a:off x="0" y="0"/>
            <a:ext cx="9144000" cy="230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d-ID" sz="900">
              <a:solidFill>
                <a:schemeClr val="bg1"/>
              </a:solidFill>
            </a:endParaRPr>
          </a:p>
        </p:txBody>
      </p:sp>
      <p:pic>
        <p:nvPicPr>
          <p:cNvPr id="1229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1214438"/>
            <a:ext cx="7286625" cy="486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72268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6"/>
          <p:cNvSpPr txBox="1">
            <a:spLocks noChangeArrowheads="1"/>
          </p:cNvSpPr>
          <p:nvPr/>
        </p:nvSpPr>
        <p:spPr bwMode="auto">
          <a:xfrm>
            <a:off x="0" y="6488113"/>
            <a:ext cx="91440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d-ID"/>
          </a:p>
        </p:txBody>
      </p:sp>
      <p:sp>
        <p:nvSpPr>
          <p:cNvPr id="13315" name="TextBox 6"/>
          <p:cNvSpPr txBox="1">
            <a:spLocks noChangeArrowheads="1"/>
          </p:cNvSpPr>
          <p:nvPr/>
        </p:nvSpPr>
        <p:spPr bwMode="auto">
          <a:xfrm>
            <a:off x="0" y="0"/>
            <a:ext cx="9144000" cy="230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d-ID" sz="900">
              <a:solidFill>
                <a:schemeClr val="bg1"/>
              </a:solidFill>
            </a:endParaRPr>
          </a:p>
        </p:txBody>
      </p:sp>
      <p:pic>
        <p:nvPicPr>
          <p:cNvPr id="1331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1357313"/>
            <a:ext cx="6529387"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24779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6"/>
          <p:cNvSpPr txBox="1">
            <a:spLocks noChangeArrowheads="1"/>
          </p:cNvSpPr>
          <p:nvPr/>
        </p:nvSpPr>
        <p:spPr bwMode="auto">
          <a:xfrm>
            <a:off x="0" y="6488113"/>
            <a:ext cx="91440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d-ID"/>
          </a:p>
        </p:txBody>
      </p:sp>
      <p:sp>
        <p:nvSpPr>
          <p:cNvPr id="14339" name="TextBox 5"/>
          <p:cNvSpPr txBox="1">
            <a:spLocks noChangeArrowheads="1"/>
          </p:cNvSpPr>
          <p:nvPr/>
        </p:nvSpPr>
        <p:spPr bwMode="auto">
          <a:xfrm>
            <a:off x="0" y="0"/>
            <a:ext cx="9144000" cy="230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d-ID" sz="900">
              <a:solidFill>
                <a:schemeClr val="bg1"/>
              </a:solidFill>
            </a:endParaRPr>
          </a:p>
        </p:txBody>
      </p:sp>
      <p:sp>
        <p:nvSpPr>
          <p:cNvPr id="14340" name="Title 6"/>
          <p:cNvSpPr>
            <a:spLocks noGrp="1"/>
          </p:cNvSpPr>
          <p:nvPr>
            <p:ph type="title"/>
          </p:nvPr>
        </p:nvSpPr>
        <p:spPr/>
        <p:txBody>
          <a:bodyPr/>
          <a:lstStyle/>
          <a:p>
            <a:endParaRPr lang="id-ID" smtClean="0"/>
          </a:p>
        </p:txBody>
      </p:sp>
      <p:pic>
        <p:nvPicPr>
          <p:cNvPr id="1434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1000125"/>
            <a:ext cx="5286375"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671782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6"/>
          <p:cNvSpPr txBox="1">
            <a:spLocks noChangeArrowheads="1"/>
          </p:cNvSpPr>
          <p:nvPr/>
        </p:nvSpPr>
        <p:spPr bwMode="auto">
          <a:xfrm>
            <a:off x="0" y="6488113"/>
            <a:ext cx="91440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d-ID"/>
          </a:p>
        </p:txBody>
      </p:sp>
      <p:sp>
        <p:nvSpPr>
          <p:cNvPr id="15363" name="TextBox 5"/>
          <p:cNvSpPr txBox="1">
            <a:spLocks noChangeArrowheads="1"/>
          </p:cNvSpPr>
          <p:nvPr/>
        </p:nvSpPr>
        <p:spPr bwMode="auto">
          <a:xfrm>
            <a:off x="0" y="0"/>
            <a:ext cx="9144000" cy="230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d-ID" sz="900">
              <a:solidFill>
                <a:schemeClr val="bg1"/>
              </a:solidFill>
            </a:endParaRPr>
          </a:p>
        </p:txBody>
      </p:sp>
      <p:sp>
        <p:nvSpPr>
          <p:cNvPr id="15364" name="Title 5"/>
          <p:cNvSpPr>
            <a:spLocks noGrp="1"/>
          </p:cNvSpPr>
          <p:nvPr>
            <p:ph type="title"/>
          </p:nvPr>
        </p:nvSpPr>
        <p:spPr/>
        <p:txBody>
          <a:bodyPr/>
          <a:lstStyle/>
          <a:p>
            <a:endParaRPr lang="id-ID" smtClean="0"/>
          </a:p>
        </p:txBody>
      </p:sp>
      <p:pic>
        <p:nvPicPr>
          <p:cNvPr id="15365"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85875" y="1428750"/>
            <a:ext cx="6635750" cy="4429125"/>
          </a:xfrm>
          <a:noFill/>
        </p:spPr>
      </p:pic>
    </p:spTree>
    <p:extLst>
      <p:ext uri="{BB962C8B-B14F-4D97-AF65-F5344CB8AC3E}">
        <p14:creationId xmlns:p14="http://schemas.microsoft.com/office/powerpoint/2010/main" val="38248162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id-ID" smtClean="0"/>
          </a:p>
        </p:txBody>
      </p:sp>
      <p:pic>
        <p:nvPicPr>
          <p:cNvPr id="1638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1285875"/>
            <a:ext cx="6500813" cy="4338638"/>
          </a:xfrm>
          <a:noFill/>
        </p:spPr>
      </p:pic>
      <p:sp>
        <p:nvSpPr>
          <p:cNvPr id="16388" name="TextBox 16"/>
          <p:cNvSpPr txBox="1">
            <a:spLocks noChangeArrowheads="1"/>
          </p:cNvSpPr>
          <p:nvPr/>
        </p:nvSpPr>
        <p:spPr bwMode="auto">
          <a:xfrm>
            <a:off x="0" y="6488113"/>
            <a:ext cx="91440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d-ID"/>
          </a:p>
        </p:txBody>
      </p:sp>
      <p:sp>
        <p:nvSpPr>
          <p:cNvPr id="16389" name="TextBox 5"/>
          <p:cNvSpPr txBox="1">
            <a:spLocks noChangeArrowheads="1"/>
          </p:cNvSpPr>
          <p:nvPr/>
        </p:nvSpPr>
        <p:spPr bwMode="auto">
          <a:xfrm>
            <a:off x="0" y="0"/>
            <a:ext cx="9144000" cy="230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d-ID" sz="900">
              <a:solidFill>
                <a:schemeClr val="bg1"/>
              </a:solidFill>
            </a:endParaRPr>
          </a:p>
        </p:txBody>
      </p:sp>
    </p:spTree>
    <p:extLst>
      <p:ext uri="{BB962C8B-B14F-4D97-AF65-F5344CB8AC3E}">
        <p14:creationId xmlns:p14="http://schemas.microsoft.com/office/powerpoint/2010/main" val="29237459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id-ID" smtClean="0"/>
          </a:p>
        </p:txBody>
      </p:sp>
      <p:pic>
        <p:nvPicPr>
          <p:cNvPr id="1741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71563" y="1214438"/>
            <a:ext cx="6786562" cy="4529137"/>
          </a:xfrm>
          <a:noFill/>
        </p:spPr>
      </p:pic>
      <p:sp>
        <p:nvSpPr>
          <p:cNvPr id="17412" name="TextBox 16"/>
          <p:cNvSpPr txBox="1">
            <a:spLocks noChangeArrowheads="1"/>
          </p:cNvSpPr>
          <p:nvPr/>
        </p:nvSpPr>
        <p:spPr bwMode="auto">
          <a:xfrm>
            <a:off x="0" y="6488113"/>
            <a:ext cx="91440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d-ID"/>
          </a:p>
        </p:txBody>
      </p:sp>
      <p:sp>
        <p:nvSpPr>
          <p:cNvPr id="17413" name="TextBox 6"/>
          <p:cNvSpPr txBox="1">
            <a:spLocks noChangeArrowheads="1"/>
          </p:cNvSpPr>
          <p:nvPr/>
        </p:nvSpPr>
        <p:spPr bwMode="auto">
          <a:xfrm>
            <a:off x="0" y="0"/>
            <a:ext cx="9144000" cy="230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d-ID" sz="900">
              <a:solidFill>
                <a:schemeClr val="bg1"/>
              </a:solidFill>
            </a:endParaRPr>
          </a:p>
        </p:txBody>
      </p:sp>
    </p:spTree>
    <p:extLst>
      <p:ext uri="{BB962C8B-B14F-4D97-AF65-F5344CB8AC3E}">
        <p14:creationId xmlns:p14="http://schemas.microsoft.com/office/powerpoint/2010/main" val="11282348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id-ID" smtClean="0"/>
          </a:p>
        </p:txBody>
      </p:sp>
      <p:pic>
        <p:nvPicPr>
          <p:cNvPr id="1843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71563" y="1285875"/>
            <a:ext cx="7286625" cy="4862513"/>
          </a:xfrm>
          <a:noFill/>
        </p:spPr>
      </p:pic>
      <p:sp>
        <p:nvSpPr>
          <p:cNvPr id="18436" name="TextBox 16"/>
          <p:cNvSpPr txBox="1">
            <a:spLocks noChangeArrowheads="1"/>
          </p:cNvSpPr>
          <p:nvPr/>
        </p:nvSpPr>
        <p:spPr bwMode="auto">
          <a:xfrm>
            <a:off x="0" y="6488113"/>
            <a:ext cx="91440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d-ID"/>
          </a:p>
        </p:txBody>
      </p:sp>
      <p:sp>
        <p:nvSpPr>
          <p:cNvPr id="18437" name="TextBox 6"/>
          <p:cNvSpPr txBox="1">
            <a:spLocks noChangeArrowheads="1"/>
          </p:cNvSpPr>
          <p:nvPr/>
        </p:nvSpPr>
        <p:spPr bwMode="auto">
          <a:xfrm>
            <a:off x="0" y="0"/>
            <a:ext cx="9144000" cy="230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d-ID" sz="900">
              <a:solidFill>
                <a:schemeClr val="bg1"/>
              </a:solidFill>
            </a:endParaRPr>
          </a:p>
        </p:txBody>
      </p:sp>
    </p:spTree>
    <p:extLst>
      <p:ext uri="{BB962C8B-B14F-4D97-AF65-F5344CB8AC3E}">
        <p14:creationId xmlns:p14="http://schemas.microsoft.com/office/powerpoint/2010/main" val="714463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996952"/>
            <a:ext cx="6913563" cy="649287"/>
          </a:xfrm>
        </p:spPr>
        <p:txBody>
          <a:bodyPr/>
          <a:lstStyle/>
          <a:p>
            <a:r>
              <a:rPr lang="id-ID" dirty="0" smtClean="0">
                <a:solidFill>
                  <a:srgbClr val="000000"/>
                </a:solidFill>
              </a:rPr>
              <a:t>Terima kasih ....................</a:t>
            </a:r>
            <a:endParaRPr lang="id-ID" dirty="0">
              <a:solidFill>
                <a:srgbClr val="000000"/>
              </a:solidFill>
            </a:endParaRPr>
          </a:p>
        </p:txBody>
      </p:sp>
    </p:spTree>
    <p:extLst>
      <p:ext uri="{BB962C8B-B14F-4D97-AF65-F5344CB8AC3E}">
        <p14:creationId xmlns:p14="http://schemas.microsoft.com/office/powerpoint/2010/main" val="794206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3400" y="228600"/>
            <a:ext cx="8610600" cy="533400"/>
          </a:xfrm>
        </p:spPr>
        <p:txBody>
          <a:bodyPr/>
          <a:lstStyle/>
          <a:p>
            <a:r>
              <a:rPr lang="id-ID" sz="2400" smtClean="0">
                <a:solidFill>
                  <a:srgbClr val="000000"/>
                </a:solidFill>
              </a:rPr>
              <a:t>KENAPA HARUS MENGGUNAKAN PUPUK ORGANIK</a:t>
            </a:r>
          </a:p>
        </p:txBody>
      </p:sp>
      <p:sp>
        <p:nvSpPr>
          <p:cNvPr id="7" name="Content Placeholder 2"/>
          <p:cNvSpPr>
            <a:spLocks noGrp="1"/>
          </p:cNvSpPr>
          <p:nvPr>
            <p:ph idx="1"/>
          </p:nvPr>
        </p:nvSpPr>
        <p:spPr>
          <a:xfrm>
            <a:off x="611560" y="1032123"/>
            <a:ext cx="8364537" cy="1500188"/>
          </a:xfrm>
        </p:spPr>
        <p:txBody>
          <a:bodyPr/>
          <a:lstStyle/>
          <a:p>
            <a:pPr marL="0" indent="0">
              <a:buFont typeface="Wingdings" pitchFamily="2" charset="2"/>
              <a:buNone/>
              <a:defRPr/>
            </a:pPr>
            <a:r>
              <a:rPr lang="id-ID" dirty="0" smtClean="0">
                <a:solidFill>
                  <a:srgbClr val="000000"/>
                </a:solidFill>
              </a:rPr>
              <a:t>Dampak penggunaan pupuk kimia secara terus menerus yakni rendahnya kandungan bahan organik (BO) yang ditandai dengan memburuknya sifat fisik, kimia dan biologi tanah</a:t>
            </a:r>
          </a:p>
          <a:p>
            <a:pPr marL="812800" indent="-812800">
              <a:buFont typeface="Wingdings" pitchFamily="2" charset="2"/>
              <a:buNone/>
              <a:tabLst>
                <a:tab pos="449263" algn="l"/>
                <a:tab pos="812800" algn="l"/>
              </a:tabLst>
              <a:defRPr/>
            </a:pPr>
            <a:r>
              <a:rPr lang="id-ID" dirty="0" smtClean="0">
                <a:solidFill>
                  <a:srgbClr val="000000"/>
                </a:solidFill>
              </a:rPr>
              <a:t>	 </a:t>
            </a:r>
            <a:endParaRPr lang="id-ID" dirty="0">
              <a:solidFill>
                <a:srgbClr val="000000"/>
              </a:solidFill>
            </a:endParaRPr>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532311"/>
            <a:ext cx="6572250"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314299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33400" y="228600"/>
            <a:ext cx="8610600" cy="533400"/>
          </a:xfrm>
        </p:spPr>
        <p:txBody>
          <a:bodyPr/>
          <a:lstStyle/>
          <a:p>
            <a:r>
              <a:rPr lang="id-ID" sz="2800" dirty="0" smtClean="0">
                <a:solidFill>
                  <a:srgbClr val="000000"/>
                </a:solidFill>
              </a:rPr>
              <a:t>Apa itu pupuk organik dan pupuk Organik Plus</a:t>
            </a:r>
          </a:p>
        </p:txBody>
      </p:sp>
      <p:sp>
        <p:nvSpPr>
          <p:cNvPr id="4" name="Content Placeholder 2"/>
          <p:cNvSpPr>
            <a:spLocks noGrp="1"/>
          </p:cNvSpPr>
          <p:nvPr>
            <p:ph idx="1"/>
          </p:nvPr>
        </p:nvSpPr>
        <p:spPr>
          <a:xfrm>
            <a:off x="467544" y="1323975"/>
            <a:ext cx="8364538" cy="5534025"/>
          </a:xfrm>
        </p:spPr>
        <p:txBody>
          <a:bodyPr/>
          <a:lstStyle/>
          <a:p>
            <a:pPr algn="just"/>
            <a:r>
              <a:rPr lang="id-ID" dirty="0" smtClean="0">
                <a:solidFill>
                  <a:srgbClr val="000000"/>
                </a:solidFill>
              </a:rPr>
              <a:t>pupuk organik adalah pupuk yang terbuat dari bahan-bahan organik yang dihancurkan dalam proses fermentasi. Sumber bahan baku organik ini dapat diperoleh dari bermacam-macam sumber seperti : kotoran ternak, sampah kota/ pasar, sampah rumah tangga non sintetis dan limbah-limbah pabrik makanan/minuman. Umumnya pupuk yang dibuat dari bahan-bahan ini dikenal dengan nama pupuk kompos.</a:t>
            </a:r>
          </a:p>
          <a:p>
            <a:pPr algn="just">
              <a:buFont typeface="Wingdings" pitchFamily="2" charset="2"/>
              <a:buNone/>
            </a:pPr>
            <a:endParaRPr lang="id-ID" dirty="0" smtClean="0">
              <a:solidFill>
                <a:srgbClr val="000000"/>
              </a:solidFill>
            </a:endParaRPr>
          </a:p>
          <a:p>
            <a:pPr algn="just"/>
            <a:r>
              <a:rPr lang="id-ID" dirty="0" smtClean="0">
                <a:solidFill>
                  <a:srgbClr val="000000"/>
                </a:solidFill>
              </a:rPr>
              <a:t>Pupuk organik plus adalah pupuk oragnik yang dalam pembuatannya ditambahkan  agens antagonis misalnya Trichoderma...</a:t>
            </a:r>
          </a:p>
        </p:txBody>
      </p:sp>
    </p:spTree>
    <p:extLst>
      <p:ext uri="{BB962C8B-B14F-4D97-AF65-F5344CB8AC3E}">
        <p14:creationId xmlns:p14="http://schemas.microsoft.com/office/powerpoint/2010/main" val="2663696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533400" y="228600"/>
            <a:ext cx="8610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bg1"/>
                </a:solidFill>
                <a:latin typeface="+mj-lt"/>
                <a:ea typeface="+mj-ea"/>
                <a:cs typeface="+mj-cs"/>
              </a:defRPr>
            </a:lvl1pPr>
            <a:lvl2pPr algn="l" rtl="0" eaLnBrk="1" fontAlgn="base" hangingPunct="1">
              <a:spcBef>
                <a:spcPct val="0"/>
              </a:spcBef>
              <a:spcAft>
                <a:spcPct val="0"/>
              </a:spcAft>
              <a:defRPr sz="3600" b="1">
                <a:solidFill>
                  <a:schemeClr val="bg1"/>
                </a:solidFill>
                <a:latin typeface="Arial" charset="0"/>
              </a:defRPr>
            </a:lvl2pPr>
            <a:lvl3pPr algn="l" rtl="0" eaLnBrk="1" fontAlgn="base" hangingPunct="1">
              <a:spcBef>
                <a:spcPct val="0"/>
              </a:spcBef>
              <a:spcAft>
                <a:spcPct val="0"/>
              </a:spcAft>
              <a:defRPr sz="3600" b="1">
                <a:solidFill>
                  <a:schemeClr val="bg1"/>
                </a:solidFill>
                <a:latin typeface="Arial" charset="0"/>
              </a:defRPr>
            </a:lvl3pPr>
            <a:lvl4pPr algn="l" rtl="0" eaLnBrk="1" fontAlgn="base" hangingPunct="1">
              <a:spcBef>
                <a:spcPct val="0"/>
              </a:spcBef>
              <a:spcAft>
                <a:spcPct val="0"/>
              </a:spcAft>
              <a:defRPr sz="3600" b="1">
                <a:solidFill>
                  <a:schemeClr val="bg1"/>
                </a:solidFill>
                <a:latin typeface="Arial" charset="0"/>
              </a:defRPr>
            </a:lvl4pPr>
            <a:lvl5pPr algn="l" rtl="0" eaLnBrk="1" fontAlgn="base" hangingPunct="1">
              <a:spcBef>
                <a:spcPct val="0"/>
              </a:spcBef>
              <a:spcAft>
                <a:spcPct val="0"/>
              </a:spcAft>
              <a:defRPr sz="3600" b="1">
                <a:solidFill>
                  <a:schemeClr val="bg1"/>
                </a:solidFill>
                <a:latin typeface="Arial" charset="0"/>
              </a:defRPr>
            </a:lvl5pPr>
            <a:lvl6pPr marL="457200" algn="l" rtl="0" eaLnBrk="1" fontAlgn="base" hangingPunct="1">
              <a:spcBef>
                <a:spcPct val="0"/>
              </a:spcBef>
              <a:spcAft>
                <a:spcPct val="0"/>
              </a:spcAft>
              <a:defRPr sz="3600" b="1">
                <a:solidFill>
                  <a:schemeClr val="bg1"/>
                </a:solidFill>
                <a:latin typeface="Arial" charset="0"/>
              </a:defRPr>
            </a:lvl6pPr>
            <a:lvl7pPr marL="914400" algn="l" rtl="0" eaLnBrk="1" fontAlgn="base" hangingPunct="1">
              <a:spcBef>
                <a:spcPct val="0"/>
              </a:spcBef>
              <a:spcAft>
                <a:spcPct val="0"/>
              </a:spcAft>
              <a:defRPr sz="3600" b="1">
                <a:solidFill>
                  <a:schemeClr val="bg1"/>
                </a:solidFill>
                <a:latin typeface="Arial" charset="0"/>
              </a:defRPr>
            </a:lvl7pPr>
            <a:lvl8pPr marL="1371600" algn="l" rtl="0" eaLnBrk="1" fontAlgn="base" hangingPunct="1">
              <a:spcBef>
                <a:spcPct val="0"/>
              </a:spcBef>
              <a:spcAft>
                <a:spcPct val="0"/>
              </a:spcAft>
              <a:defRPr sz="3600" b="1">
                <a:solidFill>
                  <a:schemeClr val="bg1"/>
                </a:solidFill>
                <a:latin typeface="Arial" charset="0"/>
              </a:defRPr>
            </a:lvl8pPr>
            <a:lvl9pPr marL="1828800" algn="l" rtl="0" eaLnBrk="1" fontAlgn="base" hangingPunct="1">
              <a:spcBef>
                <a:spcPct val="0"/>
              </a:spcBef>
              <a:spcAft>
                <a:spcPct val="0"/>
              </a:spcAft>
              <a:defRPr sz="3600" b="1">
                <a:solidFill>
                  <a:schemeClr val="bg1"/>
                </a:solidFill>
                <a:latin typeface="Arial" charset="0"/>
              </a:defRPr>
            </a:lvl9pPr>
          </a:lstStyle>
          <a:p>
            <a:r>
              <a:rPr lang="id-ID" smtClean="0">
                <a:solidFill>
                  <a:srgbClr val="000000"/>
                </a:solidFill>
              </a:rPr>
              <a:t>Manfaat Pupuk Organik Plus</a:t>
            </a:r>
            <a:endParaRPr lang="id-ID" dirty="0" smtClean="0">
              <a:solidFill>
                <a:srgbClr val="000000"/>
              </a:solidFill>
            </a:endParaRPr>
          </a:p>
        </p:txBody>
      </p:sp>
      <p:sp>
        <p:nvSpPr>
          <p:cNvPr id="7" name="Content Placeholder 2"/>
          <p:cNvSpPr txBox="1">
            <a:spLocks/>
          </p:cNvSpPr>
          <p:nvPr/>
        </p:nvSpPr>
        <p:spPr bwMode="auto">
          <a:xfrm>
            <a:off x="142875" y="914400"/>
            <a:ext cx="8755063" cy="553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id-ID" dirty="0" smtClean="0">
                <a:solidFill>
                  <a:srgbClr val="000000"/>
                </a:solidFill>
              </a:rPr>
              <a:t>Mengatasi sifat fisik tanah, misalnya sifat fisik tanah liat yang keras yang tidak memungkinkan terjadinya oertukaran udara dalam tanah</a:t>
            </a:r>
          </a:p>
          <a:p>
            <a:r>
              <a:rPr lang="id-ID" dirty="0" smtClean="0">
                <a:solidFill>
                  <a:srgbClr val="000000"/>
                </a:solidFill>
              </a:rPr>
              <a:t>Memberikan tempat bagi mikroorganisme tanah untu kdapat hidup dan berkebang.</a:t>
            </a:r>
          </a:p>
          <a:p>
            <a:r>
              <a:rPr lang="id-ID" dirty="0" smtClean="0">
                <a:solidFill>
                  <a:srgbClr val="000000"/>
                </a:solidFill>
              </a:rPr>
              <a:t>Sebagian besar mikroba tanah memiliki peranan  yang menguntungkan bagi pertanian, yaitu berperan dalam menghancurkan limbah organik, recycling hara tanaman, fiksasi biologis nitrogen, pelarutan fosfat, merangsang pertumbuhan, biokontrol patogen, dan membantu penyerapan unsur hara. Organisme tanah mengubah bahan tanaman yang sudah mati menjadi nutrisi yang berharga.</a:t>
            </a:r>
          </a:p>
          <a:p>
            <a:r>
              <a:rPr lang="id-ID" dirty="0" smtClean="0">
                <a:solidFill>
                  <a:srgbClr val="000000"/>
                </a:solidFill>
              </a:rPr>
              <a:t>Mengatasi  penyakit tular tanah yang disebabkan oleh cendawan</a:t>
            </a:r>
            <a:endParaRPr lang="id-ID" dirty="0" smtClean="0">
              <a:solidFill>
                <a:srgbClr val="000000"/>
              </a:solidFill>
            </a:endParaRPr>
          </a:p>
        </p:txBody>
      </p:sp>
    </p:spTree>
    <p:extLst>
      <p:ext uri="{BB962C8B-B14F-4D97-AF65-F5344CB8AC3E}">
        <p14:creationId xmlns:p14="http://schemas.microsoft.com/office/powerpoint/2010/main" val="1755416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228600"/>
            <a:ext cx="8610600" cy="533400"/>
          </a:xfrm>
        </p:spPr>
        <p:txBody>
          <a:bodyPr/>
          <a:lstStyle/>
          <a:p>
            <a:r>
              <a:rPr lang="id-ID" dirty="0" smtClean="0">
                <a:solidFill>
                  <a:srgbClr val="000000"/>
                </a:solidFill>
              </a:rPr>
              <a:t>Masalah Penggunaan Pupuk Organik</a:t>
            </a:r>
          </a:p>
        </p:txBody>
      </p:sp>
      <p:sp>
        <p:nvSpPr>
          <p:cNvPr id="6" name="Content Placeholder 2"/>
          <p:cNvSpPr>
            <a:spLocks noGrp="1"/>
          </p:cNvSpPr>
          <p:nvPr>
            <p:ph idx="1"/>
          </p:nvPr>
        </p:nvSpPr>
        <p:spPr>
          <a:xfrm>
            <a:off x="539552" y="1484784"/>
            <a:ext cx="8364538" cy="5534025"/>
          </a:xfrm>
        </p:spPr>
        <p:txBody>
          <a:bodyPr/>
          <a:lstStyle/>
          <a:p>
            <a:r>
              <a:rPr lang="id-ID" dirty="0" smtClean="0">
                <a:solidFill>
                  <a:srgbClr val="000000"/>
                </a:solidFill>
              </a:rPr>
              <a:t>jumlahnya. Akan diperlukan jumlah pupuk kandang yang cukup banyak untuk mendapatkan nilai nutrisi yang mencukupi suatu luasan tertentu lahan pertanian. Sebagai contoh, petani sayur membutuhkan pupuk kandang sejumlah 5 sampai 7 ton per hektarnya untuk satu kali musim tanam (kira-kira 3 bulan). Dan ini akan diperlukan lagi sejumlah volume yang sama atau berkurang sedikit pada musim tanam selanjutnya. Demikian juga untuk lahan sawah dengan sistem ‘SRI’, minimal dibutuhkan 8 ton per hektar untuk satu musim tanam. Suatu volume yang cukup besar.</a:t>
            </a:r>
          </a:p>
        </p:txBody>
      </p:sp>
    </p:spTree>
    <p:extLst>
      <p:ext uri="{BB962C8B-B14F-4D97-AF65-F5344CB8AC3E}">
        <p14:creationId xmlns:p14="http://schemas.microsoft.com/office/powerpoint/2010/main" val="3883113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33400" y="228600"/>
            <a:ext cx="8610600" cy="533400"/>
          </a:xfrm>
        </p:spPr>
        <p:txBody>
          <a:bodyPr/>
          <a:lstStyle/>
          <a:p>
            <a:r>
              <a:rPr lang="id-ID" dirty="0" smtClean="0">
                <a:solidFill>
                  <a:srgbClr val="000000"/>
                </a:solidFill>
              </a:rPr>
              <a:t/>
            </a:r>
            <a:br>
              <a:rPr lang="id-ID" dirty="0" smtClean="0">
                <a:solidFill>
                  <a:srgbClr val="000000"/>
                </a:solidFill>
              </a:rPr>
            </a:br>
            <a:r>
              <a:rPr lang="id-ID" dirty="0" smtClean="0">
                <a:solidFill>
                  <a:srgbClr val="000000"/>
                </a:solidFill>
              </a:rPr>
              <a:t>Manfaat Trichoderma antara lain :</a:t>
            </a:r>
            <a:br>
              <a:rPr lang="id-ID" dirty="0" smtClean="0">
                <a:solidFill>
                  <a:srgbClr val="000000"/>
                </a:solidFill>
              </a:rPr>
            </a:br>
            <a:endParaRPr lang="id-ID" dirty="0" smtClean="0">
              <a:solidFill>
                <a:srgbClr val="000000"/>
              </a:solidFill>
            </a:endParaRPr>
          </a:p>
        </p:txBody>
      </p:sp>
      <p:sp>
        <p:nvSpPr>
          <p:cNvPr id="8" name="Content Placeholder 2"/>
          <p:cNvSpPr>
            <a:spLocks noGrp="1"/>
          </p:cNvSpPr>
          <p:nvPr>
            <p:ph idx="1"/>
          </p:nvPr>
        </p:nvSpPr>
        <p:spPr>
          <a:xfrm>
            <a:off x="323528" y="1844824"/>
            <a:ext cx="8364538" cy="5534025"/>
          </a:xfrm>
        </p:spPr>
        <p:txBody>
          <a:bodyPr/>
          <a:lstStyle/>
          <a:p>
            <a:pPr marL="449263" indent="-449263">
              <a:buFont typeface="Wingdings" pitchFamily="2" charset="2"/>
              <a:buNone/>
              <a:tabLst>
                <a:tab pos="449263" algn="l"/>
              </a:tabLst>
              <a:defRPr/>
            </a:pPr>
            <a:r>
              <a:rPr lang="id-ID" dirty="0" smtClean="0">
                <a:solidFill>
                  <a:srgbClr val="000000"/>
                </a:solidFill>
              </a:rPr>
              <a:t>1. Mencegah serangan penyakit tanaman yang ditularkan melalui tanah </a:t>
            </a:r>
          </a:p>
          <a:p>
            <a:pPr marL="449263" indent="-449263">
              <a:buFont typeface="Wingdings" pitchFamily="2" charset="2"/>
              <a:buNone/>
              <a:tabLst>
                <a:tab pos="449263" algn="l"/>
              </a:tabLst>
              <a:defRPr/>
            </a:pPr>
            <a:endParaRPr lang="id-ID" dirty="0" smtClean="0">
              <a:solidFill>
                <a:srgbClr val="000000"/>
              </a:solidFill>
            </a:endParaRPr>
          </a:p>
          <a:p>
            <a:pPr marL="457200" indent="-457200">
              <a:buFont typeface="Wingdings" pitchFamily="2" charset="2"/>
              <a:buAutoNum type="arabicPeriod" startAt="2"/>
              <a:tabLst>
                <a:tab pos="449263" algn="l"/>
              </a:tabLst>
              <a:defRPr/>
            </a:pPr>
            <a:r>
              <a:rPr lang="id-ID" dirty="0" smtClean="0">
                <a:solidFill>
                  <a:srgbClr val="000000"/>
                </a:solidFill>
              </a:rPr>
              <a:t>Mempercepat proses pelapukan bahan organik seperti jerami, gulma, dll.</a:t>
            </a:r>
          </a:p>
          <a:p>
            <a:pPr marL="457200" indent="-457200">
              <a:buFont typeface="Wingdings" pitchFamily="2" charset="2"/>
              <a:buAutoNum type="arabicPeriod" startAt="2"/>
              <a:tabLst>
                <a:tab pos="449263" algn="l"/>
              </a:tabLst>
              <a:defRPr/>
            </a:pPr>
            <a:endParaRPr lang="id-ID" dirty="0" smtClean="0">
              <a:solidFill>
                <a:srgbClr val="000000"/>
              </a:solidFill>
            </a:endParaRPr>
          </a:p>
          <a:p>
            <a:pPr marL="457200" indent="-457200">
              <a:buFont typeface="Wingdings" pitchFamily="2" charset="2"/>
              <a:buAutoNum type="arabicPeriod" startAt="2"/>
              <a:tabLst>
                <a:tab pos="449263" algn="l"/>
              </a:tabLst>
              <a:defRPr/>
            </a:pPr>
            <a:r>
              <a:rPr lang="id-ID" dirty="0" smtClean="0">
                <a:solidFill>
                  <a:srgbClr val="000000"/>
                </a:solidFill>
              </a:rPr>
              <a:t>Menggemburkan/memperbaiki struktur  tanah</a:t>
            </a:r>
          </a:p>
          <a:p>
            <a:pPr marL="457200" indent="-457200">
              <a:buFont typeface="Wingdings" pitchFamily="2" charset="2"/>
              <a:buAutoNum type="arabicPeriod" startAt="2"/>
              <a:tabLst>
                <a:tab pos="449263" algn="l"/>
              </a:tabLst>
              <a:defRPr/>
            </a:pPr>
            <a:endParaRPr lang="id-ID" dirty="0" smtClean="0">
              <a:solidFill>
                <a:srgbClr val="000000"/>
              </a:solidFill>
            </a:endParaRPr>
          </a:p>
          <a:p>
            <a:pPr marL="457200" indent="-457200">
              <a:buFont typeface="Wingdings" pitchFamily="2" charset="2"/>
              <a:buAutoNum type="arabicPeriod" startAt="2"/>
              <a:tabLst>
                <a:tab pos="449263" algn="l"/>
              </a:tabLst>
              <a:defRPr/>
            </a:pPr>
            <a:r>
              <a:rPr lang="id-ID" dirty="0" smtClean="0">
                <a:solidFill>
                  <a:srgbClr val="000000"/>
                </a:solidFill>
              </a:rPr>
              <a:t>Menguraikan hara yang terikat dalam tanah</a:t>
            </a:r>
          </a:p>
          <a:p>
            <a:pPr>
              <a:defRPr/>
            </a:pPr>
            <a:endParaRPr lang="id-ID" dirty="0">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3400" y="228600"/>
            <a:ext cx="8610600" cy="533400"/>
          </a:xfrm>
        </p:spPr>
        <p:txBody>
          <a:bodyPr/>
          <a:lstStyle/>
          <a:p>
            <a:r>
              <a:rPr lang="id-ID" sz="2400" smtClean="0">
                <a:solidFill>
                  <a:srgbClr val="000000"/>
                </a:solidFill>
              </a:rPr>
              <a:t>Manfaat Penggunaan Pupuk Organik Plus Trichoderama</a:t>
            </a:r>
          </a:p>
        </p:txBody>
      </p:sp>
      <p:sp>
        <p:nvSpPr>
          <p:cNvPr id="7" name="Content Placeholder 2"/>
          <p:cNvSpPr>
            <a:spLocks noGrp="1"/>
          </p:cNvSpPr>
          <p:nvPr>
            <p:ph idx="1"/>
          </p:nvPr>
        </p:nvSpPr>
        <p:spPr>
          <a:xfrm>
            <a:off x="533400" y="914400"/>
            <a:ext cx="8364538" cy="5534025"/>
          </a:xfrm>
        </p:spPr>
        <p:txBody>
          <a:bodyPr/>
          <a:lstStyle/>
          <a:p>
            <a:pPr>
              <a:buFont typeface="Wingdings" pitchFamily="2" charset="2"/>
              <a:buNone/>
              <a:defRPr/>
            </a:pPr>
            <a:r>
              <a:rPr lang="id-ID" dirty="0" smtClean="0">
                <a:solidFill>
                  <a:srgbClr val="000000"/>
                </a:solidFill>
              </a:rPr>
              <a:t/>
            </a:r>
            <a:br>
              <a:rPr lang="id-ID" dirty="0" smtClean="0">
                <a:solidFill>
                  <a:srgbClr val="000000"/>
                </a:solidFill>
              </a:rPr>
            </a:br>
            <a:r>
              <a:rPr lang="id-ID" dirty="0" smtClean="0">
                <a:solidFill>
                  <a:srgbClr val="000000"/>
                </a:solidFill>
              </a:rPr>
              <a:t>1.        Membantu ketersedian hara dalam tanah</a:t>
            </a:r>
          </a:p>
          <a:p>
            <a:pPr>
              <a:buFont typeface="Wingdings" pitchFamily="2" charset="2"/>
              <a:buNone/>
              <a:defRPr/>
            </a:pPr>
            <a:r>
              <a:rPr lang="id-ID" dirty="0" smtClean="0">
                <a:solidFill>
                  <a:srgbClr val="000000"/>
                </a:solidFill>
              </a:rPr>
              <a:t/>
            </a:r>
            <a:br>
              <a:rPr lang="id-ID" dirty="0" smtClean="0">
                <a:solidFill>
                  <a:srgbClr val="000000"/>
                </a:solidFill>
              </a:rPr>
            </a:br>
            <a:r>
              <a:rPr lang="id-ID" dirty="0" smtClean="0">
                <a:solidFill>
                  <a:srgbClr val="000000"/>
                </a:solidFill>
              </a:rPr>
              <a:t>2.        Meningkatkan kualitas hasil</a:t>
            </a:r>
          </a:p>
          <a:p>
            <a:pPr>
              <a:buFont typeface="Wingdings" pitchFamily="2" charset="2"/>
              <a:buNone/>
              <a:defRPr/>
            </a:pPr>
            <a:r>
              <a:rPr lang="id-ID" dirty="0" smtClean="0">
                <a:solidFill>
                  <a:srgbClr val="000000"/>
                </a:solidFill>
              </a:rPr>
              <a:t/>
            </a:r>
            <a:br>
              <a:rPr lang="id-ID" dirty="0" smtClean="0">
                <a:solidFill>
                  <a:srgbClr val="000000"/>
                </a:solidFill>
              </a:rPr>
            </a:br>
            <a:r>
              <a:rPr lang="id-ID" dirty="0" smtClean="0">
                <a:solidFill>
                  <a:srgbClr val="000000"/>
                </a:solidFill>
              </a:rPr>
              <a:t>3.       Biaya produksi lebih rendah dibanding </a:t>
            </a:r>
            <a:endParaRPr lang="id-ID" dirty="0" smtClean="0">
              <a:solidFill>
                <a:srgbClr val="000000"/>
              </a:solidFill>
            </a:endParaRPr>
          </a:p>
          <a:p>
            <a:pPr>
              <a:buFont typeface="Wingdings" pitchFamily="2" charset="2"/>
              <a:buNone/>
              <a:defRPr/>
            </a:pPr>
            <a:r>
              <a:rPr lang="id-ID" dirty="0">
                <a:solidFill>
                  <a:srgbClr val="000000"/>
                </a:solidFill>
              </a:rPr>
              <a:t> </a:t>
            </a:r>
            <a:r>
              <a:rPr lang="id-ID" dirty="0" smtClean="0">
                <a:solidFill>
                  <a:srgbClr val="000000"/>
                </a:solidFill>
              </a:rPr>
              <a:t>              menggunakan </a:t>
            </a:r>
            <a:r>
              <a:rPr lang="id-ID" dirty="0" smtClean="0">
                <a:solidFill>
                  <a:srgbClr val="000000"/>
                </a:solidFill>
              </a:rPr>
              <a:t>pupuk kimia/anorganik</a:t>
            </a:r>
          </a:p>
          <a:p>
            <a:pPr>
              <a:buFont typeface="Wingdings" pitchFamily="2" charset="2"/>
              <a:buNone/>
              <a:defRPr/>
            </a:pPr>
            <a:r>
              <a:rPr lang="id-ID" dirty="0" smtClean="0">
                <a:solidFill>
                  <a:srgbClr val="000000"/>
                </a:solidFill>
              </a:rPr>
              <a:t/>
            </a:r>
            <a:br>
              <a:rPr lang="id-ID" dirty="0" smtClean="0">
                <a:solidFill>
                  <a:srgbClr val="000000"/>
                </a:solidFill>
              </a:rPr>
            </a:br>
            <a:r>
              <a:rPr lang="id-ID" dirty="0" smtClean="0">
                <a:solidFill>
                  <a:srgbClr val="000000"/>
                </a:solidFill>
              </a:rPr>
              <a:t>4.</a:t>
            </a:r>
            <a:r>
              <a:rPr lang="id-ID" dirty="0" smtClean="0">
                <a:solidFill>
                  <a:srgbClr val="000000"/>
                </a:solidFill>
              </a:rPr>
              <a:t>        </a:t>
            </a:r>
            <a:r>
              <a:rPr lang="id-ID" dirty="0" smtClean="0">
                <a:solidFill>
                  <a:srgbClr val="000000"/>
                </a:solidFill>
              </a:rPr>
              <a:t>Petani bisa menyediakan pupuk sendiri</a:t>
            </a:r>
          </a:p>
          <a:p>
            <a:pPr>
              <a:buFont typeface="Wingdings" pitchFamily="2" charset="2"/>
              <a:buNone/>
              <a:defRPr/>
            </a:pPr>
            <a:r>
              <a:rPr lang="id-ID" dirty="0" smtClean="0">
                <a:solidFill>
                  <a:srgbClr val="000000"/>
                </a:solidFill>
              </a:rPr>
              <a:t/>
            </a:r>
            <a:br>
              <a:rPr lang="id-ID" dirty="0" smtClean="0">
                <a:solidFill>
                  <a:srgbClr val="000000"/>
                </a:solidFill>
              </a:rPr>
            </a:br>
            <a:r>
              <a:rPr lang="id-ID" dirty="0" smtClean="0">
                <a:solidFill>
                  <a:srgbClr val="000000"/>
                </a:solidFill>
              </a:rPr>
              <a:t>5.</a:t>
            </a:r>
            <a:r>
              <a:rPr lang="id-ID" dirty="0" smtClean="0">
                <a:solidFill>
                  <a:srgbClr val="000000"/>
                </a:solidFill>
              </a:rPr>
              <a:t>        </a:t>
            </a:r>
            <a:r>
              <a:rPr lang="id-ID" dirty="0" smtClean="0">
                <a:solidFill>
                  <a:srgbClr val="000000"/>
                </a:solidFill>
              </a:rPr>
              <a:t>Ramah lingkungan</a:t>
            </a:r>
          </a:p>
          <a:p>
            <a:pPr>
              <a:defRPr/>
            </a:pPr>
            <a:endParaRPr lang="id-ID" dirty="0">
              <a:solidFill>
                <a:srgbClr val="000000"/>
              </a:solidFill>
            </a:endParaRPr>
          </a:p>
        </p:txBody>
      </p:sp>
    </p:spTree>
    <p:extLst>
      <p:ext uri="{BB962C8B-B14F-4D97-AF65-F5344CB8AC3E}">
        <p14:creationId xmlns:p14="http://schemas.microsoft.com/office/powerpoint/2010/main" val="4020193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33400" y="228600"/>
            <a:ext cx="8610600" cy="533400"/>
          </a:xfrm>
        </p:spPr>
        <p:txBody>
          <a:bodyPr/>
          <a:lstStyle/>
          <a:p>
            <a:r>
              <a:rPr lang="id-ID" dirty="0" smtClean="0">
                <a:solidFill>
                  <a:srgbClr val="000000"/>
                </a:solidFill>
              </a:rPr>
              <a:t>Bentuk Trichoderma</a:t>
            </a:r>
          </a:p>
        </p:txBody>
      </p:sp>
      <p:sp>
        <p:nvSpPr>
          <p:cNvPr id="9" name="Content Placeholder 2"/>
          <p:cNvSpPr>
            <a:spLocks noGrp="1"/>
          </p:cNvSpPr>
          <p:nvPr>
            <p:ph idx="1"/>
          </p:nvPr>
        </p:nvSpPr>
        <p:spPr>
          <a:xfrm>
            <a:off x="533400" y="914400"/>
            <a:ext cx="8364538" cy="5534025"/>
          </a:xfrm>
        </p:spPr>
        <p:txBody>
          <a:bodyPr/>
          <a:lstStyle/>
          <a:p>
            <a:r>
              <a:rPr lang="id-ID" smtClean="0">
                <a:solidFill>
                  <a:srgbClr val="000000"/>
                </a:solidFill>
              </a:rPr>
              <a:t>Trichoderma ada 2 macam, yang berbentuk cairan dapat disimpan dalam botol bekas air mineral/jerigen. Sedangkan bentuk padat dengan  media beras yang disimpan  dalam kemasan plastik. </a:t>
            </a:r>
          </a:p>
          <a:p>
            <a:pPr>
              <a:buFont typeface="Wingdings" pitchFamily="2" charset="2"/>
              <a:buNone/>
            </a:pPr>
            <a:endParaRPr lang="id-ID" smtClean="0">
              <a:solidFill>
                <a:srgbClr val="000000"/>
              </a:solidFill>
            </a:endParaRPr>
          </a:p>
          <a:p>
            <a:r>
              <a:rPr lang="id-ID" smtClean="0">
                <a:solidFill>
                  <a:srgbClr val="000000"/>
                </a:solidFill>
              </a:rPr>
              <a:t>Cara pengaplikasian  trichoderma dapat disemprotkan langsung ke lahan atau dapat juga ditambahkan pada pembuatan pupuk organik plus.</a:t>
            </a:r>
          </a:p>
          <a:p>
            <a:endParaRPr lang="id-ID" smtClean="0">
              <a:solidFill>
                <a:srgbClr val="000000"/>
              </a:solidFill>
            </a:endParaRPr>
          </a:p>
        </p:txBody>
      </p:sp>
    </p:spTree>
    <p:extLst>
      <p:ext uri="{BB962C8B-B14F-4D97-AF65-F5344CB8AC3E}">
        <p14:creationId xmlns:p14="http://schemas.microsoft.com/office/powerpoint/2010/main" val="872572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475656" y="404664"/>
            <a:ext cx="6913563" cy="649287"/>
          </a:xfrm>
        </p:spPr>
        <p:txBody>
          <a:bodyPr/>
          <a:lstStyle/>
          <a:p>
            <a:r>
              <a:rPr lang="id-ID" sz="2400" dirty="0" smtClean="0">
                <a:solidFill>
                  <a:srgbClr val="FFFF00"/>
                </a:solidFill>
                <a:latin typeface="Aharoni" pitchFamily="2" charset="-79"/>
                <a:cs typeface="Aharoni" pitchFamily="2" charset="-79"/>
              </a:rPr>
              <a:t>Pembuatan Pupuk Organik Plus Trichoderma</a:t>
            </a:r>
          </a:p>
        </p:txBody>
      </p:sp>
      <p:sp>
        <p:nvSpPr>
          <p:cNvPr id="10243" name="Content Placeholder 2"/>
          <p:cNvSpPr>
            <a:spLocks noGrp="1"/>
          </p:cNvSpPr>
          <p:nvPr>
            <p:ph idx="1"/>
          </p:nvPr>
        </p:nvSpPr>
        <p:spPr>
          <a:xfrm>
            <a:off x="525463" y="1812925"/>
            <a:ext cx="7200900" cy="4824413"/>
          </a:xfrm>
        </p:spPr>
        <p:txBody>
          <a:bodyPr/>
          <a:lstStyle/>
          <a:p>
            <a:pPr>
              <a:buFont typeface="Wingdings" pitchFamily="2" charset="2"/>
              <a:buNone/>
            </a:pPr>
            <a:r>
              <a:rPr lang="id-ID" b="1" smtClean="0">
                <a:solidFill>
                  <a:srgbClr val="000000"/>
                </a:solidFill>
              </a:rPr>
              <a:t>A.      Bahan-bahan :</a:t>
            </a:r>
            <a:endParaRPr lang="id-ID" smtClean="0">
              <a:solidFill>
                <a:srgbClr val="000000"/>
              </a:solidFill>
            </a:endParaRPr>
          </a:p>
          <a:p>
            <a:pPr>
              <a:buFont typeface="Wingdings" pitchFamily="2" charset="2"/>
              <a:buNone/>
            </a:pPr>
            <a:r>
              <a:rPr lang="id-ID" smtClean="0">
                <a:solidFill>
                  <a:srgbClr val="000000"/>
                </a:solidFill>
              </a:rPr>
              <a:t>-          Jerami 15 kubik ( 1 Ha jerami )</a:t>
            </a:r>
          </a:p>
          <a:p>
            <a:pPr>
              <a:buFont typeface="Wingdings" pitchFamily="2" charset="2"/>
              <a:buNone/>
            </a:pPr>
            <a:r>
              <a:rPr lang="id-ID" smtClean="0">
                <a:solidFill>
                  <a:srgbClr val="000000"/>
                </a:solidFill>
              </a:rPr>
              <a:t>-          Pupuk kandang 15 karung</a:t>
            </a:r>
          </a:p>
          <a:p>
            <a:pPr>
              <a:buFont typeface="Wingdings" pitchFamily="2" charset="2"/>
              <a:buNone/>
            </a:pPr>
            <a:r>
              <a:rPr lang="id-ID" smtClean="0">
                <a:solidFill>
                  <a:srgbClr val="000000"/>
                </a:solidFill>
              </a:rPr>
              <a:t>-          Trichoderma padat 4 kg atau trichoderma cair 4 liter</a:t>
            </a:r>
          </a:p>
          <a:p>
            <a:pPr>
              <a:buFont typeface="Wingdings" pitchFamily="2" charset="2"/>
              <a:buNone/>
            </a:pPr>
            <a:r>
              <a:rPr lang="id-ID" smtClean="0">
                <a:solidFill>
                  <a:srgbClr val="000000"/>
                </a:solidFill>
              </a:rPr>
              <a:t>-          Air bersih</a:t>
            </a:r>
          </a:p>
          <a:p>
            <a:pPr>
              <a:buFont typeface="Wingdings" pitchFamily="2" charset="2"/>
              <a:buNone/>
            </a:pPr>
            <a:r>
              <a:rPr lang="id-ID" b="1" smtClean="0">
                <a:solidFill>
                  <a:srgbClr val="000000"/>
                </a:solidFill>
              </a:rPr>
              <a:t>B.       Alat yang diperlukan :</a:t>
            </a:r>
            <a:endParaRPr lang="id-ID" smtClean="0">
              <a:solidFill>
                <a:srgbClr val="000000"/>
              </a:solidFill>
            </a:endParaRPr>
          </a:p>
          <a:p>
            <a:pPr>
              <a:buFont typeface="Wingdings" pitchFamily="2" charset="2"/>
              <a:buNone/>
            </a:pPr>
            <a:r>
              <a:rPr lang="id-ID" smtClean="0">
                <a:solidFill>
                  <a:srgbClr val="000000"/>
                </a:solidFill>
              </a:rPr>
              <a:t>-          Terpal, cangkul</a:t>
            </a:r>
          </a:p>
          <a:p>
            <a:pPr>
              <a:buFont typeface="Wingdings" pitchFamily="2" charset="2"/>
              <a:buNone/>
            </a:pPr>
            <a:r>
              <a:rPr lang="id-ID" smtClean="0">
                <a:solidFill>
                  <a:srgbClr val="000000"/>
                </a:solidFill>
              </a:rPr>
              <a:t>-          Ember, sprayer dan saringan</a:t>
            </a:r>
          </a:p>
        </p:txBody>
      </p:sp>
      <p:sp>
        <p:nvSpPr>
          <p:cNvPr id="10244" name="TextBox 16"/>
          <p:cNvSpPr txBox="1">
            <a:spLocks noChangeArrowheads="1"/>
          </p:cNvSpPr>
          <p:nvPr/>
        </p:nvSpPr>
        <p:spPr bwMode="auto">
          <a:xfrm>
            <a:off x="0" y="6488113"/>
            <a:ext cx="91440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d-ID"/>
          </a:p>
        </p:txBody>
      </p:sp>
      <p:sp>
        <p:nvSpPr>
          <p:cNvPr id="10245" name="TextBox 7"/>
          <p:cNvSpPr txBox="1">
            <a:spLocks noChangeArrowheads="1"/>
          </p:cNvSpPr>
          <p:nvPr/>
        </p:nvSpPr>
        <p:spPr bwMode="auto">
          <a:xfrm>
            <a:off x="0" y="0"/>
            <a:ext cx="9144000" cy="230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d-ID" sz="900">
              <a:solidFill>
                <a:schemeClr val="bg1"/>
              </a:solidFill>
            </a:endParaRPr>
          </a:p>
        </p:txBody>
      </p:sp>
    </p:spTree>
    <p:extLst>
      <p:ext uri="{BB962C8B-B14F-4D97-AF65-F5344CB8AC3E}">
        <p14:creationId xmlns:p14="http://schemas.microsoft.com/office/powerpoint/2010/main" val="232699448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template 6">
      <a:dk1>
        <a:srgbClr val="5F5F5F"/>
      </a:dk1>
      <a:lt1>
        <a:srgbClr val="FFFFFF"/>
      </a:lt1>
      <a:dk2>
        <a:srgbClr val="4D4D4D"/>
      </a:dk2>
      <a:lt2>
        <a:srgbClr val="5D770C"/>
      </a:lt2>
      <a:accent1>
        <a:srgbClr val="A8B826"/>
      </a:accent1>
      <a:accent2>
        <a:srgbClr val="EF411B"/>
      </a:accent2>
      <a:accent3>
        <a:srgbClr val="FFFFFF"/>
      </a:accent3>
      <a:accent4>
        <a:srgbClr val="505050"/>
      </a:accent4>
      <a:accent5>
        <a:srgbClr val="D1D8AC"/>
      </a:accent5>
      <a:accent6>
        <a:srgbClr val="D93A17"/>
      </a:accent6>
      <a:hlink>
        <a:srgbClr val="D7DF46"/>
      </a:hlink>
      <a:folHlink>
        <a:srgbClr val="DDDDDD"/>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5F5F5F"/>
        </a:dk1>
        <a:lt1>
          <a:srgbClr val="FFFFFF"/>
        </a:lt1>
        <a:dk2>
          <a:srgbClr val="4D4D4D"/>
        </a:dk2>
        <a:lt2>
          <a:srgbClr val="487E32"/>
        </a:lt2>
        <a:accent1>
          <a:srgbClr val="7CAF3F"/>
        </a:accent1>
        <a:accent2>
          <a:srgbClr val="B3D29E"/>
        </a:accent2>
        <a:accent3>
          <a:srgbClr val="FFFFFF"/>
        </a:accent3>
        <a:accent4>
          <a:srgbClr val="505050"/>
        </a:accent4>
        <a:accent5>
          <a:srgbClr val="BFD4AF"/>
        </a:accent5>
        <a:accent6>
          <a:srgbClr val="A2BE8F"/>
        </a:accent6>
        <a:hlink>
          <a:srgbClr val="98C37B"/>
        </a:hlink>
        <a:folHlink>
          <a:srgbClr val="DDDDDD"/>
        </a:folHlink>
      </a:clrScheme>
      <a:clrMap bg1="lt1" tx1="dk1" bg2="lt2" tx2="dk2" accent1="accent1" accent2="accent2" accent3="accent3" accent4="accent4" accent5="accent5" accent6="accent6" hlink="hlink" folHlink="folHlink"/>
    </a:extraClrScheme>
    <a:extraClrScheme>
      <a:clrScheme name="template 2">
        <a:dk1>
          <a:srgbClr val="5F5F5F"/>
        </a:dk1>
        <a:lt1>
          <a:srgbClr val="FFFFFF"/>
        </a:lt1>
        <a:dk2>
          <a:srgbClr val="4D4D4D"/>
        </a:dk2>
        <a:lt2>
          <a:srgbClr val="2E5020"/>
        </a:lt2>
        <a:accent1>
          <a:srgbClr val="587C2C"/>
        </a:accent1>
        <a:accent2>
          <a:srgbClr val="80B35D"/>
        </a:accent2>
        <a:accent3>
          <a:srgbClr val="FFFFFF"/>
        </a:accent3>
        <a:accent4>
          <a:srgbClr val="505050"/>
        </a:accent4>
        <a:accent5>
          <a:srgbClr val="B4BFAC"/>
        </a:accent5>
        <a:accent6>
          <a:srgbClr val="73A253"/>
        </a:accent6>
        <a:hlink>
          <a:srgbClr val="618F41"/>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5F5F5F"/>
        </a:dk1>
        <a:lt1>
          <a:srgbClr val="FFFFFF"/>
        </a:lt1>
        <a:dk2>
          <a:srgbClr val="4D4D4D"/>
        </a:dk2>
        <a:lt2>
          <a:srgbClr val="325723"/>
        </a:lt2>
        <a:accent1>
          <a:srgbClr val="587C2C"/>
        </a:accent1>
        <a:accent2>
          <a:srgbClr val="80B35D"/>
        </a:accent2>
        <a:accent3>
          <a:srgbClr val="FFFFFF"/>
        </a:accent3>
        <a:accent4>
          <a:srgbClr val="505050"/>
        </a:accent4>
        <a:accent5>
          <a:srgbClr val="B4BFAC"/>
        </a:accent5>
        <a:accent6>
          <a:srgbClr val="73A253"/>
        </a:accent6>
        <a:hlink>
          <a:srgbClr val="618F41"/>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5F5F5F"/>
        </a:dk1>
        <a:lt1>
          <a:srgbClr val="FFFFFF"/>
        </a:lt1>
        <a:dk2>
          <a:srgbClr val="4D4D4D"/>
        </a:dk2>
        <a:lt2>
          <a:srgbClr val="1B5500"/>
        </a:lt2>
        <a:accent1>
          <a:srgbClr val="A7C300"/>
        </a:accent1>
        <a:accent2>
          <a:srgbClr val="619900"/>
        </a:accent2>
        <a:accent3>
          <a:srgbClr val="FFFFFF"/>
        </a:accent3>
        <a:accent4>
          <a:srgbClr val="505050"/>
        </a:accent4>
        <a:accent5>
          <a:srgbClr val="D0DEAA"/>
        </a:accent5>
        <a:accent6>
          <a:srgbClr val="578A00"/>
        </a:accent6>
        <a:hlink>
          <a:srgbClr val="6DA149"/>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5F5F5F"/>
        </a:dk1>
        <a:lt1>
          <a:srgbClr val="FFFFFF"/>
        </a:lt1>
        <a:dk2>
          <a:srgbClr val="4D4D4D"/>
        </a:dk2>
        <a:lt2>
          <a:srgbClr val="506F0C"/>
        </a:lt2>
        <a:accent1>
          <a:srgbClr val="6F8B12"/>
        </a:accent1>
        <a:accent2>
          <a:srgbClr val="859A17"/>
        </a:accent2>
        <a:accent3>
          <a:srgbClr val="FFFFFF"/>
        </a:accent3>
        <a:accent4>
          <a:srgbClr val="505050"/>
        </a:accent4>
        <a:accent5>
          <a:srgbClr val="BBC4AA"/>
        </a:accent5>
        <a:accent6>
          <a:srgbClr val="788B14"/>
        </a:accent6>
        <a:hlink>
          <a:srgbClr val="888210"/>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5F5F5F"/>
        </a:dk1>
        <a:lt1>
          <a:srgbClr val="FFFFFF"/>
        </a:lt1>
        <a:dk2>
          <a:srgbClr val="4D4D4D"/>
        </a:dk2>
        <a:lt2>
          <a:srgbClr val="5D770C"/>
        </a:lt2>
        <a:accent1>
          <a:srgbClr val="A8B826"/>
        </a:accent1>
        <a:accent2>
          <a:srgbClr val="EF411B"/>
        </a:accent2>
        <a:accent3>
          <a:srgbClr val="FFFFFF"/>
        </a:accent3>
        <a:accent4>
          <a:srgbClr val="505050"/>
        </a:accent4>
        <a:accent5>
          <a:srgbClr val="D1D8AC"/>
        </a:accent5>
        <a:accent6>
          <a:srgbClr val="D93A17"/>
        </a:accent6>
        <a:hlink>
          <a:srgbClr val="D7DF46"/>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482</TotalTime>
  <Words>397</Words>
  <Application>Microsoft Office PowerPoint</Application>
  <PresentationFormat>On-screen Show (4:3)</PresentationFormat>
  <Paragraphs>56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template</vt:lpstr>
      <vt:lpstr>  PUPUK ORGANIK PLUS TRICHODERMA  DAN CARA PEMBUATANNYA</vt:lpstr>
      <vt:lpstr>KENAPA HARUS MENGGUNAKAN PUPUK ORGANIK</vt:lpstr>
      <vt:lpstr>Apa itu pupuk organik dan pupuk Organik Plus</vt:lpstr>
      <vt:lpstr>PowerPoint Presentation</vt:lpstr>
      <vt:lpstr>Masalah Penggunaan Pupuk Organik</vt:lpstr>
      <vt:lpstr> Manfaat Trichoderma antara lain : </vt:lpstr>
      <vt:lpstr>Manfaat Penggunaan Pupuk Organik Plus Trichoderama</vt:lpstr>
      <vt:lpstr>Bentuk Trichoderma</vt:lpstr>
      <vt:lpstr>Pembuatan Pupuk Organik Plus Trichoderma</vt:lpstr>
      <vt:lpstr>Cara pembuatan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Terima kasih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(PENGELOLAAN HAMA DAN PENYAKIT TERPADUINTEGRATED PEST MANAGEMENT)</dc:title>
  <dc:creator>Win 8.1</dc:creator>
  <cp:lastModifiedBy>Win 8.1</cp:lastModifiedBy>
  <cp:revision>39</cp:revision>
  <dcterms:created xsi:type="dcterms:W3CDTF">2021-08-26T00:13:31Z</dcterms:created>
  <dcterms:modified xsi:type="dcterms:W3CDTF">2021-12-24T22:29:16Z</dcterms:modified>
</cp:coreProperties>
</file>